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9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E7D4AC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353528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353528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solidFill>
                <a:srgbClr val="6F6F6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wholeTbl>
    <a:band2H>
      <a:tcTxStyle/>
      <a:tcStyle>
        <a:tcBdr/>
        <a:fill>
          <a:solidFill>
            <a:srgbClr val="E3D3A5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6F6F6F"/>
              </a:solidFill>
              <a:prstDash val="solid"/>
              <a:miter lim="400000"/>
            </a:ln>
          </a:left>
          <a:right>
            <a:ln w="12700" cap="flat">
              <a:solidFill>
                <a:srgbClr val="6F6F6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5CEA8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0503C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2B78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B8173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solidFill>
                <a:srgbClr val="8B817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B8173"/>
              </a:solidFill>
              <a:prstDash val="solid"/>
              <a:miter lim="400000"/>
            </a:ln>
          </a:left>
          <a:right>
            <a:ln w="12700" cap="flat">
              <a:solidFill>
                <a:srgbClr val="8B817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B3A1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86E5F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CAAA5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7AF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solidFill>
                <a:srgbClr val="82828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DED4B6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7CDBE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20000"/>
            </a:srgbClr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94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8427" y="5029201"/>
            <a:ext cx="17830798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8427" y="9554759"/>
            <a:ext cx="17830798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8647621"/>
            <a:ext cx="3489304" cy="1557178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9059081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1219200"/>
            <a:ext cx="17830798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8708092"/>
            <a:ext cx="17830798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898" y="1219200"/>
            <a:ext cx="16787852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50024" y="7010400"/>
            <a:ext cx="15073108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8708092"/>
            <a:ext cx="17830798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935304" y="1296010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229704" y="5810612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1749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6" y="4876801"/>
            <a:ext cx="1783080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45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699898" y="1219200"/>
            <a:ext cx="16787852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78424" y="8686800"/>
            <a:ext cx="1783080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35304" y="1296010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229704" y="5810612"/>
            <a:ext cx="1219200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822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1254814"/>
            <a:ext cx="1783079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78424" y="8686800"/>
            <a:ext cx="1783080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363200"/>
            <a:ext cx="1783080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99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91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589625" y="1254811"/>
            <a:ext cx="4415202" cy="1056763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78424" y="1254811"/>
            <a:ext cx="12954000" cy="10567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628062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2070100" y="4254500"/>
            <a:ext cx="20243800" cy="80391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75927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5851" y="1248220"/>
            <a:ext cx="17823374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424" y="4267200"/>
            <a:ext cx="17830800" cy="7555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5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4117500"/>
            <a:ext cx="17830798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5" y="7060258"/>
            <a:ext cx="17830798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63563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6488279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2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8424" y="4267200"/>
            <a:ext cx="8627728" cy="755524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1494" y="4252444"/>
            <a:ext cx="8627728" cy="755524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157556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1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746" y="3945406"/>
            <a:ext cx="7985464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8425" y="5097932"/>
            <a:ext cx="8685786" cy="670812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013259" y="3938950"/>
            <a:ext cx="799800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33914" y="5091476"/>
            <a:ext cx="8677348" cy="670812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625" y="157556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0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7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5" y="892176"/>
            <a:ext cx="701039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6024" y="892177"/>
            <a:ext cx="10363200" cy="10829926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5" y="3197226"/>
            <a:ext cx="701039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14287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0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426" y="9601200"/>
            <a:ext cx="1783080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8424" y="1269930"/>
            <a:ext cx="1783080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8426" y="10734676"/>
            <a:ext cx="1783080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8377" y="9823451"/>
            <a:ext cx="3177054" cy="1014594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3625" y="9966175"/>
            <a:ext cx="1559534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9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457200"/>
            <a:ext cx="5703032" cy="13277256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54442" y="-63"/>
            <a:ext cx="4713348" cy="13706570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5849" y="1248220"/>
            <a:ext cx="17823374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424" y="4267200"/>
            <a:ext cx="1783080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23225" y="12260874"/>
            <a:ext cx="2292566" cy="74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78425" y="12271617"/>
            <a:ext cx="15239998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625" y="1575565"/>
            <a:ext cx="155953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4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ouble-tap to edit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Double-tap to edit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1" name="Astrid_PhotoFTOceanHorizon5MSR_White.png" descr="Astrid_PhotoFTOceanHorizon5MSR_White.png"/>
          <p:cNvPicPr>
            <a:picLocks noChangeAspect="1"/>
          </p:cNvPicPr>
          <p:nvPr/>
        </p:nvPicPr>
        <p:blipFill>
          <a:blip r:embed="rId2"/>
          <a:srcRect t="9246" b="9246"/>
          <a:stretch>
            <a:fillRect/>
          </a:stretch>
        </p:blipFill>
        <p:spPr>
          <a:xfrm>
            <a:off x="0" y="-1"/>
            <a:ext cx="24384001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31F0D0-B0F9-4FEE-AC74-853BF7D15D79}"/>
              </a:ext>
            </a:extLst>
          </p:cNvPr>
          <p:cNvSpPr txBox="1"/>
          <p:nvPr/>
        </p:nvSpPr>
        <p:spPr>
          <a:xfrm>
            <a:off x="4906110" y="4446230"/>
            <a:ext cx="13311554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7865"/>
              </a:buClr>
              <a:buSzTx/>
              <a:buFontTx/>
              <a:buNone/>
              <a:tabLst/>
            </a:pPr>
            <a:r>
              <a:rPr kumimoji="0" lang="en-US" sz="9600" b="0" i="0" u="none" strike="noStrike" cap="none" spc="0" normalizeH="0" baseline="0" dirty="0">
                <a:ln>
                  <a:noFill/>
                </a:ln>
                <a:solidFill>
                  <a:srgbClr val="625B48"/>
                </a:solidFill>
                <a:effectLst/>
                <a:uFillTx/>
                <a:latin typeface="+mn-lt"/>
                <a:ea typeface="+mn-ea"/>
                <a:cs typeface="+mn-cs"/>
                <a:sym typeface="Didot"/>
              </a:rPr>
              <a:t>Part </a:t>
            </a:r>
            <a:r>
              <a:rPr lang="en-US" sz="9600" dirty="0"/>
              <a:t>2</a:t>
            </a:r>
            <a:r>
              <a:rPr kumimoji="0" lang="en-US" sz="9600" b="0" i="0" u="none" strike="noStrike" cap="none" spc="0" normalizeH="0" baseline="0" dirty="0">
                <a:ln>
                  <a:noFill/>
                </a:ln>
                <a:solidFill>
                  <a:srgbClr val="625B48"/>
                </a:solidFill>
                <a:effectLst/>
                <a:uFillTx/>
                <a:latin typeface="+mn-lt"/>
                <a:ea typeface="+mn-ea"/>
                <a:cs typeface="+mn-cs"/>
                <a:sym typeface="Didot"/>
              </a:rPr>
              <a:t>: Breathwork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Deep breathing benefits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>
              <a:buBlip>
                <a:blip r:embed="rId3"/>
              </a:buBlip>
            </a:pPr>
            <a:r>
              <a:rPr lang="en-US" dirty="0"/>
              <a:t>Deep breathing benefits </a:t>
            </a:r>
          </a:p>
          <a:p>
            <a:pPr lvl="1"/>
            <a:r>
              <a:rPr lang="en-US" b="1" i="0" dirty="0">
                <a:solidFill>
                  <a:srgbClr val="5F6368"/>
                </a:solidFill>
                <a:effectLst/>
              </a:rPr>
              <a:t>Deep breathing</a:t>
            </a:r>
            <a:r>
              <a:rPr lang="en-US" b="0" i="0" dirty="0">
                <a:solidFill>
                  <a:srgbClr val="4D5156"/>
                </a:solidFill>
                <a:effectLst/>
              </a:rPr>
              <a:t> - one of the best ways to lower stress in the body. </a:t>
            </a:r>
          </a:p>
          <a:p>
            <a:pPr lvl="1"/>
            <a:r>
              <a:rPr lang="en-US" b="0" i="0" dirty="0">
                <a:solidFill>
                  <a:srgbClr val="4D5156"/>
                </a:solidFill>
                <a:effectLst/>
              </a:rPr>
              <a:t>By activating the parasympathetic nervous system, it sends a message to your brain to calm down</a:t>
            </a:r>
          </a:p>
          <a:p>
            <a:pPr lvl="1"/>
            <a:r>
              <a:rPr lang="en-US" dirty="0">
                <a:solidFill>
                  <a:srgbClr val="4D5156"/>
                </a:solidFill>
              </a:rPr>
              <a:t>Reduced anxiety</a:t>
            </a:r>
            <a:endParaRPr lang="en-US" b="0" i="0" dirty="0">
              <a:solidFill>
                <a:srgbClr val="4D5156"/>
              </a:solidFill>
              <a:effectLst/>
            </a:endParaRPr>
          </a:p>
          <a:p>
            <a:pPr lvl="1"/>
            <a:r>
              <a:rPr lang="en-US" dirty="0">
                <a:solidFill>
                  <a:srgbClr val="4D5156"/>
                </a:solidFill>
              </a:rPr>
              <a:t>Reduced pain by releasing endorphins</a:t>
            </a:r>
            <a:endParaRPr lang="en-US" dirty="0"/>
          </a:p>
          <a:p>
            <a:pPr lvl="1"/>
            <a:r>
              <a:rPr lang="en-US" dirty="0"/>
              <a:t>Can lower or stabilize blood pressure and heart rate</a:t>
            </a:r>
          </a:p>
          <a:p>
            <a:pPr lvl="1"/>
            <a:r>
              <a:rPr lang="en-US" dirty="0"/>
              <a:t>More oxygen to the whole body – feel more energized</a:t>
            </a:r>
          </a:p>
          <a:p>
            <a:pPr lvl="1"/>
            <a:r>
              <a:rPr lang="en-US" dirty="0"/>
              <a:t>Improved lymphatic flow – immune system benefits</a:t>
            </a:r>
          </a:p>
          <a:p>
            <a:pPr lvl="1"/>
            <a:r>
              <a:rPr lang="en-US" dirty="0"/>
              <a:t>Improved sleep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914400" lvl="1" indent="0">
              <a:buNone/>
            </a:pPr>
            <a:endParaRPr lang="en-US" dirty="0"/>
          </a:p>
        </p:txBody>
      </p:sp>
      <p:sp>
        <p:nvSpPr>
          <p:cNvPr id="123" name="Breathwork"/>
          <p:cNvSpPr txBox="1">
            <a:spLocks noGrp="1"/>
          </p:cNvSpPr>
          <p:nvPr>
            <p:ph type="title" idx="4294967295"/>
          </p:nvPr>
        </p:nvSpPr>
        <p:spPr>
          <a:xfrm>
            <a:off x="0" y="800100"/>
            <a:ext cx="20243800" cy="3327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        Breathwork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oday’s exercis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Today’s exercises</a:t>
            </a:r>
            <a:r>
              <a:rPr lang="en-US" dirty="0"/>
              <a:t> with focus on breath</a:t>
            </a:r>
            <a:r>
              <a:rPr dirty="0"/>
              <a:t> </a:t>
            </a:r>
          </a:p>
        </p:txBody>
      </p:sp>
      <p:sp>
        <p:nvSpPr>
          <p:cNvPr id="127" name="Remember to breathe and sigh of relief…"/>
          <p:cNvSpPr txBox="1">
            <a:spLocks noGrp="1"/>
          </p:cNvSpPr>
          <p:nvPr>
            <p:ph type="body" idx="1"/>
          </p:nvPr>
        </p:nvSpPr>
        <p:spPr>
          <a:xfrm>
            <a:off x="2070100" y="4241800"/>
            <a:ext cx="20243800" cy="878840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377190" indent="-377190" defTabSz="544830">
              <a:spcBef>
                <a:spcPts val="2900"/>
              </a:spcBef>
              <a:buBlip>
                <a:blip r:embed="rId2"/>
              </a:buBlip>
              <a:defRPr sz="3300"/>
            </a:pPr>
            <a:r>
              <a:rPr lang="en-US" dirty="0"/>
              <a:t>Always start exercises with checking in and "sigh of relief“ to focus/reset</a:t>
            </a:r>
          </a:p>
          <a:p>
            <a:pPr marL="377190" indent="-377190" defTabSz="544830">
              <a:spcBef>
                <a:spcPts val="2900"/>
              </a:spcBef>
              <a:buBlip>
                <a:blip r:embed="rId2"/>
              </a:buBlip>
              <a:defRPr sz="3300"/>
            </a:pPr>
            <a:r>
              <a:rPr lang="en-US" b="1" u="sng" dirty="0"/>
              <a:t>How </a:t>
            </a:r>
            <a:r>
              <a:rPr lang="en-US" dirty="0"/>
              <a:t>do we take a deep breath and relax? (hint: “take a deep breath” is wrong)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lang="en-US" dirty="0"/>
              <a:t>“Abdominal” (diaphragmatic/deep) breathing 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lang="en-US" dirty="0"/>
              <a:t>Three-part breath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lang="en-US" dirty="0"/>
              <a:t>SLEDS (slow, long, even, deep, soft breath) 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lang="en-US" dirty="0"/>
              <a:t>Observing breaths as meditation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lang="en-US" dirty="0"/>
              <a:t>Breath holding techniques may be stressful for many people</a:t>
            </a:r>
          </a:p>
          <a:p>
            <a:pPr marL="1177290" lvl="1" indent="-377190" defTabSz="544830">
              <a:spcBef>
                <a:spcPts val="2900"/>
              </a:spcBef>
              <a:defRPr sz="3300"/>
            </a:pPr>
            <a:r>
              <a:rPr dirty="0"/>
              <a:t>Movement to open </a:t>
            </a:r>
            <a:r>
              <a:rPr lang="en-US" dirty="0"/>
              <a:t>lungs and relax</a:t>
            </a:r>
          </a:p>
          <a:p>
            <a:pPr marL="1977390" lvl="2" indent="-377190" defTabSz="544830">
              <a:spcBef>
                <a:spcPts val="2900"/>
              </a:spcBef>
              <a:defRPr sz="3300"/>
            </a:pPr>
            <a:r>
              <a:rPr dirty="0"/>
              <a:t> flying phoenix </a:t>
            </a:r>
            <a:r>
              <a:rPr lang="en-US" dirty="0"/>
              <a:t>with variations</a:t>
            </a:r>
            <a:endParaRPr dirty="0"/>
          </a:p>
          <a:p>
            <a:pPr marL="571500" lvl="1" indent="0" defTabSz="544830">
              <a:spcBef>
                <a:spcPts val="2900"/>
              </a:spcBef>
              <a:buNone/>
              <a:defRPr sz="3300"/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C78629-8A39-493F-91CB-B17A3D9E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Five Minute Lung Routine (or longer…)</a:t>
            </a:r>
            <a:br>
              <a:rPr lang="en-US" b="1" dirty="0"/>
            </a:b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1860F9-85E9-4914-A0BB-433F88F1A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Check in, sigh of relief </a:t>
            </a:r>
            <a:r>
              <a:rPr lang="en-US" dirty="0">
                <a:highlight>
                  <a:srgbClr val="FFFF00"/>
                </a:highlight>
              </a:rPr>
              <a:t>(noticing current state, reset with sigh)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Bouncing with arms down then up </a:t>
            </a:r>
            <a:r>
              <a:rPr lang="en-US" dirty="0">
                <a:highlight>
                  <a:srgbClr val="FFFF00"/>
                </a:highlight>
              </a:rPr>
              <a:t>(to “wake up the body” and open shoulders)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Tapping /cupping chest </a:t>
            </a:r>
            <a:r>
              <a:rPr lang="en-US" dirty="0">
                <a:highlight>
                  <a:srgbClr val="FFFF00"/>
                </a:highlight>
              </a:rPr>
              <a:t>(to promote blood/lymph flow and clear any phlegm)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Flying phoenix </a:t>
            </a:r>
            <a:r>
              <a:rPr lang="en-US" dirty="0">
                <a:highlight>
                  <a:srgbClr val="FFFF00"/>
                </a:highlight>
              </a:rPr>
              <a:t>(moving meditation, deepening breaths)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Meditation: I love my lungs! </a:t>
            </a:r>
            <a:r>
              <a:rPr lang="en-US" dirty="0">
                <a:highlight>
                  <a:srgbClr val="FFFF00"/>
                </a:highlight>
              </a:rPr>
              <a:t>(positive message with focus on lungs)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Tapping arms – at least </a:t>
            </a:r>
            <a:r>
              <a:rPr lang="en-US" dirty="0">
                <a:highlight>
                  <a:srgbClr val="FFFF00"/>
                </a:highlight>
              </a:rPr>
              <a:t>(to exit from meditation - alpha brain waves back to beta brain waves – back to “regular day”)</a:t>
            </a:r>
          </a:p>
          <a:p>
            <a:pPr marL="948690" lvl="1" indent="-377190" defTabSz="544830">
              <a:spcBef>
                <a:spcPts val="2900"/>
              </a:spcBef>
              <a:defRPr sz="3300"/>
            </a:pPr>
            <a:r>
              <a:rPr lang="en-US" dirty="0"/>
              <a:t>Checking in! </a:t>
            </a:r>
            <a:r>
              <a:rPr lang="en-US" dirty="0">
                <a:highlight>
                  <a:srgbClr val="FFFF00"/>
                </a:highlight>
              </a:rPr>
              <a:t>(noticing current body feelings and focus on positive sensations)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7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A04B81-8756-4083-9C29-1C890024B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322" y="5372350"/>
            <a:ext cx="17823374" cy="2561780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07806230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Renaissance">
  <a:themeElements>
    <a:clrScheme name="Renaissance">
      <a:dk1>
        <a:srgbClr val="000000"/>
      </a:dk1>
      <a:lt1>
        <a:srgbClr val="FFFFFF"/>
      </a:lt1>
      <a:dk2>
        <a:srgbClr val="75716F"/>
      </a:dk2>
      <a:lt2>
        <a:srgbClr val="CDCDCD"/>
      </a:lt2>
      <a:accent1>
        <a:srgbClr val="9EA3A1"/>
      </a:accent1>
      <a:accent2>
        <a:srgbClr val="ACAD6A"/>
      </a:accent2>
      <a:accent3>
        <a:srgbClr val="E2BF60"/>
      </a:accent3>
      <a:accent4>
        <a:srgbClr val="DF995B"/>
      </a:accent4>
      <a:accent5>
        <a:srgbClr val="D27263"/>
      </a:accent5>
      <a:accent6>
        <a:srgbClr val="B59871"/>
      </a:accent6>
      <a:hlink>
        <a:srgbClr val="0000FF"/>
      </a:hlink>
      <a:folHlink>
        <a:srgbClr val="FF00FF"/>
      </a:folHlink>
    </a:clrScheme>
    <a:fontScheme name="Renaissance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Renaissa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9A7865"/>
          </a:buClr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2">
              <a:hueOff val="177409"/>
              <a:satOff val="5215"/>
              <a:lumOff val="-9597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9A7865"/>
          </a:buClr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449</TotalTime>
  <Words>293</Words>
  <Application>Microsoft Office PowerPoint</Application>
  <PresentationFormat>Custom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Helvetica Neue</vt:lpstr>
      <vt:lpstr>Wingdings 3</vt:lpstr>
      <vt:lpstr>Wisp</vt:lpstr>
      <vt:lpstr>PowerPoint Presentation</vt:lpstr>
      <vt:lpstr>          Breathwork</vt:lpstr>
      <vt:lpstr>Today’s exercises with focus on breath </vt:lpstr>
      <vt:lpstr>Five Minute Lung Routine (or longer…)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Andreescu, MD, Astrid</dc:creator>
  <cp:lastModifiedBy>Andreescu, MD, Astrid</cp:lastModifiedBy>
  <cp:revision>18</cp:revision>
  <dcterms:modified xsi:type="dcterms:W3CDTF">2022-02-17T17:07:32Z</dcterms:modified>
</cp:coreProperties>
</file>