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3"/>
  </p:notesMasterIdLst>
  <p:handoutMasterIdLst>
    <p:handoutMasterId r:id="rId4"/>
  </p:handoutMasterIdLst>
  <p:sldIdLst>
    <p:sldId id="42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777"/>
    <a:srgbClr val="006877"/>
    <a:srgbClr val="E87722"/>
    <a:srgbClr val="3D4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2912" autoAdjust="0"/>
  </p:normalViewPr>
  <p:slideViewPr>
    <p:cSldViewPr snapToGrid="0">
      <p:cViewPr varScale="1">
        <p:scale>
          <a:sx n="80" d="100"/>
          <a:sy n="80" d="100"/>
        </p:scale>
        <p:origin x="730" y="4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757F437-34E4-457B-ACAA-C109BC5AD2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C9805C-0D4B-456D-9316-F45962E2F5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91EB8-1FC0-49BA-B8A0-9D4051C7D0E5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70BBA-56B5-4091-9B11-25E056164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17362-806F-4EA8-BAA6-0CA6D364BC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AC5C8-AA3E-49B6-9C0B-3EDF0860F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18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D89D3-6540-412A-8DF7-24F6B362E6BB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CCA8E-E054-4945-93F6-8F3E2A7D5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56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col_sidebar_tourmali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570D-3BAE-433E-8DDA-6594E6C2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0"/>
            <a:ext cx="9930384" cy="1325563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9F30386-846D-4800-84B2-CF1AE7E3C1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8481" y="2240280"/>
            <a:ext cx="4818804" cy="3887470"/>
          </a:xfrm>
        </p:spPr>
        <p:txBody>
          <a:bodyPr/>
          <a:lstStyle>
            <a:lvl1pPr>
              <a:defRPr sz="1600" b="1">
                <a:solidFill>
                  <a:srgbClr val="777777"/>
                </a:solidFill>
              </a:defRPr>
            </a:lvl1pPr>
            <a:lvl2pPr>
              <a:lnSpc>
                <a:spcPts val="3200"/>
              </a:lnSpc>
              <a:spcAft>
                <a:spcPts val="0"/>
              </a:spcAft>
              <a:defRPr sz="2800">
                <a:solidFill>
                  <a:srgbClr val="E87722"/>
                </a:solidFill>
              </a:defRPr>
            </a:lvl2pPr>
            <a:lvl3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3pPr>
            <a:lvl4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4pPr>
            <a:lvl5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5pPr>
            <a:lvl6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6pPr>
            <a:lvl7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7pPr>
            <a:lvl8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8pPr>
            <a:lvl9pPr marL="0" indent="0">
              <a:lnSpc>
                <a:spcPts val="3200"/>
              </a:lnSpc>
              <a:spcAft>
                <a:spcPts val="0"/>
              </a:spcAft>
              <a:buNone/>
              <a:defRPr sz="2800">
                <a:solidFill>
                  <a:srgbClr val="E8772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66D17BA-B313-4C5A-AFC9-CB21C07EF6D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84715" y="2240694"/>
            <a:ext cx="60960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52455E8-7C0D-4FE5-A48C-73288E448D8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2" y="6449217"/>
            <a:ext cx="1994067" cy="233843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8A9BE0-D9E2-4B42-B6D7-405B6A6DC2B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indent="-3657600"/>
            <a:r>
              <a:rPr lang="en-US" dirty="0"/>
              <a:t>06/25/2020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6E8AEBE-02F2-499E-BA53-9CC8D5AA713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lang="en-US" sz="1100" b="1" smtClean="0">
                <a:effectLst/>
              </a:defRPr>
            </a:lvl1pPr>
          </a:lstStyle>
          <a:p>
            <a:r>
              <a:rPr lang="en-US" dirty="0"/>
              <a:t>Risk Mitigation through Infection Prevention, Communication, and De-escalation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75870A5-13D2-4572-A460-495B4676211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6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2F915CA-EFC0-462A-B011-E90177DE45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2" y="6449217"/>
            <a:ext cx="1994067" cy="233843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466997-8AD9-41F7-A15E-CF482302829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indent="-3657600"/>
            <a:r>
              <a:rPr lang="en-US" dirty="0"/>
              <a:t>06/25/2020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74726E4-A9FC-4EF4-978C-A3C55F66C8B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lang="en-US" sz="1100" b="1" smtClean="0">
                <a:effectLst/>
              </a:defRPr>
            </a:lvl1pPr>
          </a:lstStyle>
          <a:p>
            <a:r>
              <a:rPr lang="en-US" dirty="0"/>
              <a:t>Risk Mitigation through Infection Prevention, Communication, and De-escalation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B0E57BC-274E-48A5-A975-5279E5604F4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595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76" y="0"/>
            <a:ext cx="99303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950" y="1776412"/>
            <a:ext cx="9930384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66095" y="6480968"/>
            <a:ext cx="64008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rgbClr val="777777"/>
                </a:solidFill>
              </a:defRPr>
            </a:lvl1pPr>
            <a:lvl2pPr marL="0">
              <a:defRPr sz="1000">
                <a:solidFill>
                  <a:srgbClr val="777777"/>
                </a:solidFill>
              </a:defRPr>
            </a:lvl2pPr>
            <a:lvl3pPr marL="0">
              <a:defRPr sz="1000">
                <a:solidFill>
                  <a:srgbClr val="777777"/>
                </a:solidFill>
              </a:defRPr>
            </a:lvl3pPr>
            <a:lvl4pPr marL="0">
              <a:defRPr sz="1000">
                <a:solidFill>
                  <a:srgbClr val="777777"/>
                </a:solidFill>
              </a:defRPr>
            </a:lvl4pPr>
            <a:lvl5pPr marL="0">
              <a:defRPr sz="1000">
                <a:solidFill>
                  <a:srgbClr val="777777"/>
                </a:solidFill>
              </a:defRPr>
            </a:lvl5pPr>
            <a:lvl6pPr marL="0">
              <a:defRPr sz="1000">
                <a:solidFill>
                  <a:srgbClr val="777777"/>
                </a:solidFill>
              </a:defRPr>
            </a:lvl6pPr>
            <a:lvl7pPr marL="0">
              <a:defRPr sz="1000">
                <a:solidFill>
                  <a:srgbClr val="777777"/>
                </a:solidFill>
              </a:defRPr>
            </a:lvl7pPr>
            <a:lvl8pPr marL="0">
              <a:defRPr sz="1000">
                <a:solidFill>
                  <a:srgbClr val="777777"/>
                </a:solidFill>
              </a:defRPr>
            </a:lvl8pPr>
            <a:lvl9pPr>
              <a:defRPr sz="1000">
                <a:solidFill>
                  <a:srgbClr val="777777"/>
                </a:solidFill>
              </a:defRPr>
            </a:lvl9pPr>
          </a:lstStyle>
          <a:p>
            <a:pPr indent="-3657600"/>
            <a:r>
              <a:rPr lang="en-US"/>
              <a:t>06/11/2020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8638" y="6480968"/>
            <a:ext cx="4813300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indent="0" algn="r">
              <a:defRPr sz="1000">
                <a:solidFill>
                  <a:srgbClr val="777777"/>
                </a:solidFill>
              </a:defRPr>
            </a:lvl1pPr>
            <a:lvl2pPr marL="0" algn="r">
              <a:defRPr sz="1000" b="0">
                <a:solidFill>
                  <a:srgbClr val="777777"/>
                </a:solidFill>
              </a:defRPr>
            </a:lvl2pPr>
            <a:lvl3pPr marL="0" algn="r">
              <a:defRPr sz="1000">
                <a:solidFill>
                  <a:srgbClr val="777777"/>
                </a:solidFill>
              </a:defRPr>
            </a:lvl3pPr>
            <a:lvl4pPr marL="0" algn="r">
              <a:defRPr sz="1000">
                <a:solidFill>
                  <a:srgbClr val="777777"/>
                </a:solidFill>
              </a:defRPr>
            </a:lvl4pPr>
            <a:lvl5pPr marL="0" algn="r">
              <a:defRPr sz="1000">
                <a:solidFill>
                  <a:srgbClr val="777777"/>
                </a:solidFill>
              </a:defRPr>
            </a:lvl5pPr>
            <a:lvl6pPr marL="0" algn="r">
              <a:defRPr sz="1000">
                <a:solidFill>
                  <a:srgbClr val="777777"/>
                </a:solidFill>
              </a:defRPr>
            </a:lvl6pPr>
            <a:lvl7pPr marL="0" algn="r">
              <a:defRPr sz="1000">
                <a:solidFill>
                  <a:srgbClr val="777777"/>
                </a:solidFill>
              </a:defRPr>
            </a:lvl7pPr>
            <a:lvl8pPr marL="0" algn="r">
              <a:defRPr sz="1000">
                <a:solidFill>
                  <a:srgbClr val="777777"/>
                </a:solidFill>
              </a:defRPr>
            </a:lvl8pPr>
            <a:lvl9pPr marL="0" algn="r">
              <a:defRPr sz="1000">
                <a:solidFill>
                  <a:srgbClr val="777777"/>
                </a:solidFill>
              </a:defRPr>
            </a:lvl9pPr>
          </a:lstStyle>
          <a:p>
            <a:r>
              <a:rPr lang="en-US"/>
              <a:t>What a Business Needs to Safely 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06175" y="6480968"/>
            <a:ext cx="398463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rgbClr val="777777"/>
                </a:solidFill>
              </a:defRPr>
            </a:lvl1pPr>
            <a:lvl2pPr marL="0" algn="r">
              <a:defRPr sz="1000" b="1">
                <a:solidFill>
                  <a:srgbClr val="777777"/>
                </a:solidFill>
              </a:defRPr>
            </a:lvl2pPr>
            <a:lvl3pPr marL="0" algn="r">
              <a:defRPr sz="1000" b="1">
                <a:solidFill>
                  <a:srgbClr val="777777"/>
                </a:solidFill>
              </a:defRPr>
            </a:lvl3pPr>
            <a:lvl4pPr marL="0" algn="r">
              <a:defRPr sz="1000" b="1">
                <a:solidFill>
                  <a:srgbClr val="777777"/>
                </a:solidFill>
              </a:defRPr>
            </a:lvl4pPr>
            <a:lvl5pPr marL="0" algn="r">
              <a:defRPr sz="1000" b="1">
                <a:solidFill>
                  <a:srgbClr val="777777"/>
                </a:solidFill>
              </a:defRPr>
            </a:lvl5pPr>
            <a:lvl6pPr marL="0" algn="r">
              <a:defRPr sz="1000" b="1">
                <a:solidFill>
                  <a:srgbClr val="777777"/>
                </a:solidFill>
              </a:defRPr>
            </a:lvl6pPr>
            <a:lvl7pPr marL="0" algn="r">
              <a:defRPr sz="1000" b="1">
                <a:solidFill>
                  <a:srgbClr val="777777"/>
                </a:solidFill>
              </a:defRPr>
            </a:lvl7pPr>
            <a:lvl8pPr marL="0" algn="r">
              <a:defRPr sz="1000" b="1">
                <a:solidFill>
                  <a:srgbClr val="777777"/>
                </a:solidFill>
              </a:defRPr>
            </a:lvl8pPr>
            <a:lvl9pPr marL="0" algn="r">
              <a:defRPr sz="1000" b="1">
                <a:solidFill>
                  <a:srgbClr val="777777"/>
                </a:solidFill>
              </a:defRPr>
            </a:lvl9pPr>
          </a:lstStyle>
          <a:p>
            <a:fld id="{63DCA5C9-2E11-4C67-86EB-AE1DE127DC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0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5" r:id="rId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2400" kern="1200">
          <a:solidFill>
            <a:srgbClr val="006877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None/>
        <a:defRPr sz="1800" kern="1200">
          <a:solidFill>
            <a:srgbClr val="777777"/>
          </a:solidFill>
          <a:latin typeface="+mn-lt"/>
          <a:ea typeface="+mn-ea"/>
          <a:cs typeface="+mn-cs"/>
        </a:defRPr>
      </a:lvl2pPr>
      <a:lvl3pPr marL="283464" indent="-283464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4pPr>
      <a:lvl5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5pPr>
      <a:lvl6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6pPr>
      <a:lvl7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7pPr>
      <a:lvl8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8pPr>
      <a:lvl9pPr marL="457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725" userDrawn="1">
          <p15:clr>
            <a:srgbClr val="F26B43"/>
          </p15:clr>
        </p15:guide>
        <p15:guide id="2" pos="308" userDrawn="1">
          <p15:clr>
            <a:srgbClr val="F26B43"/>
          </p15:clr>
        </p15:guide>
        <p15:guide id="3" pos="925" userDrawn="1">
          <p15:clr>
            <a:srgbClr val="F26B43"/>
          </p15:clr>
        </p15:guide>
        <p15:guide id="4" pos="1112" userDrawn="1">
          <p15:clr>
            <a:srgbClr val="F26B43"/>
          </p15:clr>
        </p15:guide>
        <p15:guide id="5" pos="1729" userDrawn="1">
          <p15:clr>
            <a:srgbClr val="F26B43"/>
          </p15:clr>
        </p15:guide>
        <p15:guide id="6" pos="1917" userDrawn="1">
          <p15:clr>
            <a:srgbClr val="F26B43"/>
          </p15:clr>
        </p15:guide>
        <p15:guide id="7" pos="2535" userDrawn="1">
          <p15:clr>
            <a:srgbClr val="F26B43"/>
          </p15:clr>
        </p15:guide>
        <p15:guide id="8" pos="3343" userDrawn="1">
          <p15:clr>
            <a:srgbClr val="F26B43"/>
          </p15:clr>
        </p15:guide>
        <p15:guide id="9" pos="3533" userDrawn="1">
          <p15:clr>
            <a:srgbClr val="F26B43"/>
          </p15:clr>
        </p15:guide>
        <p15:guide id="10" pos="4151" userDrawn="1">
          <p15:clr>
            <a:srgbClr val="F26B43"/>
          </p15:clr>
        </p15:guide>
        <p15:guide id="11" pos="7373" userDrawn="1">
          <p15:clr>
            <a:srgbClr val="F26B43"/>
          </p15:clr>
        </p15:guide>
        <p15:guide id="12" pos="4341" userDrawn="1">
          <p15:clr>
            <a:srgbClr val="F26B43"/>
          </p15:clr>
        </p15:guide>
        <p15:guide id="13" pos="4955" userDrawn="1">
          <p15:clr>
            <a:srgbClr val="F26B43"/>
          </p15:clr>
        </p15:guide>
        <p15:guide id="14" pos="5145" userDrawn="1">
          <p15:clr>
            <a:srgbClr val="F26B43"/>
          </p15:clr>
        </p15:guide>
        <p15:guide id="15" pos="5763" userDrawn="1">
          <p15:clr>
            <a:srgbClr val="F26B43"/>
          </p15:clr>
        </p15:guide>
        <p15:guide id="16" pos="6761" userDrawn="1">
          <p15:clr>
            <a:srgbClr val="F26B43"/>
          </p15:clr>
        </p15:guide>
        <p15:guide id="17" pos="6565" userDrawn="1">
          <p15:clr>
            <a:srgbClr val="F26B43"/>
          </p15:clr>
        </p15:guide>
        <p15:guide id="18" pos="5953" userDrawn="1">
          <p15:clr>
            <a:srgbClr val="F26B43"/>
          </p15:clr>
        </p15:guide>
        <p15:guide id="19" orient="horz" pos="4176" userDrawn="1">
          <p15:clr>
            <a:srgbClr val="F26B43"/>
          </p15:clr>
        </p15:guide>
        <p15:guide id="20" orient="horz" pos="38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1FA9E-8DBE-4CC4-BBD7-2752576E6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Familiarize Workforce with Resources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1DF83-6564-47D6-A8B8-4DB6A2C4C483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indent="-3657600"/>
            <a:r>
              <a:rPr lang="en-US" dirty="0"/>
              <a:t>4.22.21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74C7C-EB7D-4AA6-94AB-92CA90B98CB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3DCA5C9-2E11-4C67-86EB-AE1DE127DC6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D844326-0197-42E5-817C-C98A91D26103}"/>
              </a:ext>
            </a:extLst>
          </p:cNvPr>
          <p:cNvSpPr txBox="1">
            <a:spLocks/>
          </p:cNvSpPr>
          <p:nvPr/>
        </p:nvSpPr>
        <p:spPr>
          <a:xfrm>
            <a:off x="5051548" y="6480968"/>
            <a:ext cx="3848249" cy="18288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1pPr>
            <a:lvl2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2pPr>
            <a:lvl3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3pPr>
            <a:lvl4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4pPr>
            <a:lvl5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5pPr>
            <a:lvl6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6pPr>
            <a:lvl7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7pPr>
            <a:lvl8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8pPr>
            <a:lvl9pPr marL="0" algn="r" defTabSz="457200" rtl="0" eaLnBrk="1" latinLnBrk="0" hangingPunct="1">
              <a:defRPr sz="1000" b="1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Good Health Is Good Business</a:t>
            </a:r>
          </a:p>
        </p:txBody>
      </p:sp>
      <p:sp>
        <p:nvSpPr>
          <p:cNvPr id="11" name="Content Placeholder 9">
            <a:extLst>
              <a:ext uri="{FF2B5EF4-FFF2-40B4-BE49-F238E27FC236}">
                <a16:creationId xmlns:a16="http://schemas.microsoft.com/office/drawing/2014/main" id="{F490EDCC-D236-4FDD-A70A-5DF9F11B1AF7}"/>
              </a:ext>
            </a:extLst>
          </p:cNvPr>
          <p:cNvSpPr txBox="1">
            <a:spLocks/>
          </p:cNvSpPr>
          <p:nvPr/>
        </p:nvSpPr>
        <p:spPr>
          <a:xfrm>
            <a:off x="6384757" y="1696616"/>
            <a:ext cx="5727032" cy="44132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2400" kern="1200">
                <a:solidFill>
                  <a:srgbClr val="006877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None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2pPr>
            <a:lvl3pPr marL="283464" indent="-283464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3pPr>
            <a:lvl4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4pPr>
            <a:lvl5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5pPr>
            <a:lvl6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6pPr>
            <a:lvl7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7pPr>
            <a:lvl8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8pPr>
            <a:lvl9pPr marL="457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rgbClr val="777777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accent5"/>
              </a:solidFill>
            </a:endParaRPr>
          </a:p>
        </p:txBody>
      </p:sp>
      <p:pic>
        <p:nvPicPr>
          <p:cNvPr id="6" name="Picture 5" descr="Graphical user interface&#10;&#10;Description automatically generated">
            <a:extLst>
              <a:ext uri="{FF2B5EF4-FFF2-40B4-BE49-F238E27FC236}">
                <a16:creationId xmlns:a16="http://schemas.microsoft.com/office/drawing/2014/main" id="{11626E34-21D3-4EA6-8D2C-074FB3D58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853" y="2549040"/>
            <a:ext cx="7565564" cy="2529810"/>
          </a:xfrm>
          <a:prstGeom prst="rect">
            <a:avLst/>
          </a:prstGeom>
        </p:spPr>
      </p:pic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20D0CD5E-46AF-4066-9D4C-3C4F74D47F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932" y="1909357"/>
            <a:ext cx="3803650" cy="4953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BB8825F-710F-4426-B08B-4FD6900C7301}"/>
              </a:ext>
            </a:extLst>
          </p:cNvPr>
          <p:cNvSpPr txBox="1"/>
          <p:nvPr/>
        </p:nvSpPr>
        <p:spPr>
          <a:xfrm>
            <a:off x="8786195" y="1938162"/>
            <a:ext cx="2964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www.racialequitytools.org/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D65726AB-A37C-43F3-958E-D86A86C37D1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3997" y="2013853"/>
            <a:ext cx="3239322" cy="409606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Educate and empower managers to lead on both mental health and inclusion.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Get grounded in organizational values and workplace culture.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 intentional about doing the work.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Pace yourself:  again, </a:t>
            </a:r>
            <a:r>
              <a:rPr lang="en-US" i="1" dirty="0"/>
              <a:t>slow your roll and act with urgency.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6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nlh_colors_pp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877"/>
      </a:accent1>
      <a:accent2>
        <a:srgbClr val="19909B"/>
      </a:accent2>
      <a:accent3>
        <a:srgbClr val="4CA585"/>
      </a:accent3>
      <a:accent4>
        <a:srgbClr val="8CAC17"/>
      </a:accent4>
      <a:accent5>
        <a:srgbClr val="E87722"/>
      </a:accent5>
      <a:accent6>
        <a:srgbClr val="FFB60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6" id="{80C20225-E212-D340-A872-2EB8DD68A32F}" vid="{83671BBB-7E79-D64E-A75B-F5BD99D322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nlh_ppt_std_16x9_180130 (1)</Template>
  <TotalTime>7714</TotalTime>
  <Words>59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Familiarize Workforce with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Abbott, Lanie</dc:creator>
  <cp:lastModifiedBy>Abbott, Lanie</cp:lastModifiedBy>
  <cp:revision>215</cp:revision>
  <dcterms:created xsi:type="dcterms:W3CDTF">2020-06-05T17:04:22Z</dcterms:created>
  <dcterms:modified xsi:type="dcterms:W3CDTF">2021-04-21T12:22:19Z</dcterms:modified>
</cp:coreProperties>
</file>