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3"/>
  </p:notesMasterIdLst>
  <p:handoutMasterIdLst>
    <p:handoutMasterId r:id="rId4"/>
  </p:handoutMasterIdLst>
  <p:sldIdLst>
    <p:sldId id="562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77"/>
    <a:srgbClr val="E87722"/>
    <a:srgbClr val="777777"/>
    <a:srgbClr val="3D4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6558" autoAdjust="0"/>
  </p:normalViewPr>
  <p:slideViewPr>
    <p:cSldViewPr snapToGrid="0">
      <p:cViewPr varScale="1">
        <p:scale>
          <a:sx n="85" d="100"/>
          <a:sy n="85" d="100"/>
        </p:scale>
        <p:origin x="126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9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7F437-34E4-457B-ACAA-C109BC5AD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9805C-0D4B-456D-9316-F45962E2F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91EB8-1FC0-49BA-B8A0-9D4051C7D0E5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70BBA-56B5-4091-9B11-25E056164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17362-806F-4EA8-BAA6-0CA6D364BC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AC5C8-AA3E-49B6-9C0B-3EDF0860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D89D3-6540-412A-8DF7-24F6B362E6BB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CCA8E-E054-4945-93F6-8F3E2A7D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5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col_sidebar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F30386-846D-4800-84B2-CF1AE7E3C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8481" y="2240280"/>
            <a:ext cx="4818804" cy="3887470"/>
          </a:xfrm>
        </p:spPr>
        <p:txBody>
          <a:bodyPr/>
          <a:lstStyle>
            <a:lvl1pPr>
              <a:defRPr sz="1600" b="1">
                <a:solidFill>
                  <a:srgbClr val="777777"/>
                </a:solidFill>
              </a:defRPr>
            </a:lvl1pPr>
            <a:lvl2pPr>
              <a:lnSpc>
                <a:spcPts val="3200"/>
              </a:lnSpc>
              <a:spcAft>
                <a:spcPts val="0"/>
              </a:spcAft>
              <a:defRPr sz="2800">
                <a:solidFill>
                  <a:srgbClr val="E87722"/>
                </a:solidFill>
              </a:defRPr>
            </a:lvl2pPr>
            <a:lvl3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3pPr>
            <a:lvl4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4pPr>
            <a:lvl5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5pPr>
            <a:lvl6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6pPr>
            <a:lvl7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7pPr>
            <a:lvl8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8pPr>
            <a:lvl9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6D17BA-B313-4C5A-AFC9-CB21C07EF6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6096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2455E8-7C0D-4FE5-A48C-73288E448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8A9BE0-D9E2-4B42-B6D7-405B6A6DC2B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 dirty="0"/>
              <a:t>06/25/2020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E8AEBE-02F2-499E-BA53-9CC8D5AA713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lang="en-US" sz="1100" b="1" smtClean="0">
                <a:effectLst/>
              </a:defRPr>
            </a:lvl1pPr>
          </a:lstStyle>
          <a:p>
            <a:r>
              <a:rPr lang="en-US" dirty="0"/>
              <a:t>Risk Mitigation through Infection Prevention, Communication, and De-escalation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5870A5-13D2-4572-A460-495B4676211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56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F915CA-EFC0-462A-B011-E90177DE4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6466997-8AD9-41F7-A15E-CF482302829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 dirty="0"/>
              <a:t>06/25/2020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726E4-A9FC-4EF4-978C-A3C55F66C8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lang="en-US" sz="1100" b="1" smtClean="0">
                <a:effectLst/>
              </a:defRPr>
            </a:lvl1pPr>
          </a:lstStyle>
          <a:p>
            <a:r>
              <a:rPr lang="en-US" dirty="0"/>
              <a:t>Risk Mitigation through Infection Prevention, Communication, and De-escalation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0E57BC-274E-48A5-A975-5279E5604F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59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950" y="1776412"/>
            <a:ext cx="9930384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6095" y="6480968"/>
            <a:ext cx="64008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777777"/>
                </a:solidFill>
              </a:defRPr>
            </a:lvl1pPr>
            <a:lvl2pPr marL="0">
              <a:defRPr sz="1000">
                <a:solidFill>
                  <a:srgbClr val="777777"/>
                </a:solidFill>
              </a:defRPr>
            </a:lvl2pPr>
            <a:lvl3pPr marL="0">
              <a:defRPr sz="1000">
                <a:solidFill>
                  <a:srgbClr val="777777"/>
                </a:solidFill>
              </a:defRPr>
            </a:lvl3pPr>
            <a:lvl4pPr marL="0">
              <a:defRPr sz="1000">
                <a:solidFill>
                  <a:srgbClr val="777777"/>
                </a:solidFill>
              </a:defRPr>
            </a:lvl4pPr>
            <a:lvl5pPr marL="0">
              <a:defRPr sz="1000">
                <a:solidFill>
                  <a:srgbClr val="777777"/>
                </a:solidFill>
              </a:defRPr>
            </a:lvl5pPr>
            <a:lvl6pPr marL="0">
              <a:defRPr sz="1000">
                <a:solidFill>
                  <a:srgbClr val="777777"/>
                </a:solidFill>
              </a:defRPr>
            </a:lvl6pPr>
            <a:lvl7pPr marL="0">
              <a:defRPr sz="1000">
                <a:solidFill>
                  <a:srgbClr val="777777"/>
                </a:solidFill>
              </a:defRPr>
            </a:lvl7pPr>
            <a:lvl8pPr marL="0">
              <a:defRPr sz="1000">
                <a:solidFill>
                  <a:srgbClr val="777777"/>
                </a:solidFill>
              </a:defRPr>
            </a:lvl8pPr>
            <a:lvl9pPr>
              <a:defRPr sz="1000">
                <a:solidFill>
                  <a:srgbClr val="777777"/>
                </a:solidFill>
              </a:defRPr>
            </a:lvl9pPr>
          </a:lstStyle>
          <a:p>
            <a:pPr indent="-3657600"/>
            <a:r>
              <a:rPr lang="en-US"/>
              <a:t>06/11/2020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8638" y="6480968"/>
            <a:ext cx="48133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indent="0" algn="r">
              <a:defRPr sz="1000">
                <a:solidFill>
                  <a:srgbClr val="777777"/>
                </a:solidFill>
              </a:defRPr>
            </a:lvl1pPr>
            <a:lvl2pPr marL="0" algn="r">
              <a:defRPr sz="1000" b="0">
                <a:solidFill>
                  <a:srgbClr val="777777"/>
                </a:solidFill>
              </a:defRPr>
            </a:lvl2pPr>
            <a:lvl3pPr marL="0" algn="r">
              <a:defRPr sz="1000">
                <a:solidFill>
                  <a:srgbClr val="777777"/>
                </a:solidFill>
              </a:defRPr>
            </a:lvl3pPr>
            <a:lvl4pPr marL="0" algn="r">
              <a:defRPr sz="1000">
                <a:solidFill>
                  <a:srgbClr val="777777"/>
                </a:solidFill>
              </a:defRPr>
            </a:lvl4pPr>
            <a:lvl5pPr marL="0" algn="r">
              <a:defRPr sz="1000">
                <a:solidFill>
                  <a:srgbClr val="777777"/>
                </a:solidFill>
              </a:defRPr>
            </a:lvl5pPr>
            <a:lvl6pPr marL="0" algn="r">
              <a:defRPr sz="1000">
                <a:solidFill>
                  <a:srgbClr val="777777"/>
                </a:solidFill>
              </a:defRPr>
            </a:lvl6pPr>
            <a:lvl7pPr marL="0" algn="r">
              <a:defRPr sz="1000">
                <a:solidFill>
                  <a:srgbClr val="777777"/>
                </a:solidFill>
              </a:defRPr>
            </a:lvl7pPr>
            <a:lvl8pPr marL="0" algn="r">
              <a:defRPr sz="1000">
                <a:solidFill>
                  <a:srgbClr val="777777"/>
                </a:solidFill>
              </a:defRPr>
            </a:lvl8pPr>
            <a:lvl9pPr marL="0" algn="r">
              <a:defRPr sz="1000">
                <a:solidFill>
                  <a:srgbClr val="777777"/>
                </a:solidFill>
              </a:defRPr>
            </a:lvl9pPr>
          </a:lstStyle>
          <a:p>
            <a:r>
              <a:rPr lang="en-US"/>
              <a:t>What a Business Needs to Safely Open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175" y="6480968"/>
            <a:ext cx="398463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rgbClr val="777777"/>
                </a:solidFill>
              </a:defRPr>
            </a:lvl1pPr>
            <a:lvl2pPr marL="0" algn="r">
              <a:defRPr sz="1000" b="1">
                <a:solidFill>
                  <a:srgbClr val="777777"/>
                </a:solidFill>
              </a:defRPr>
            </a:lvl2pPr>
            <a:lvl3pPr marL="0" algn="r">
              <a:defRPr sz="1000" b="1">
                <a:solidFill>
                  <a:srgbClr val="777777"/>
                </a:solidFill>
              </a:defRPr>
            </a:lvl3pPr>
            <a:lvl4pPr marL="0" algn="r">
              <a:defRPr sz="1000" b="1">
                <a:solidFill>
                  <a:srgbClr val="777777"/>
                </a:solidFill>
              </a:defRPr>
            </a:lvl4pPr>
            <a:lvl5pPr marL="0" algn="r">
              <a:defRPr sz="1000" b="1">
                <a:solidFill>
                  <a:srgbClr val="777777"/>
                </a:solidFill>
              </a:defRPr>
            </a:lvl5pPr>
            <a:lvl6pPr marL="0" algn="r">
              <a:defRPr sz="1000" b="1">
                <a:solidFill>
                  <a:srgbClr val="777777"/>
                </a:solidFill>
              </a:defRPr>
            </a:lvl6pPr>
            <a:lvl7pPr marL="0" algn="r">
              <a:defRPr sz="1000" b="1">
                <a:solidFill>
                  <a:srgbClr val="777777"/>
                </a:solidFill>
              </a:defRPr>
            </a:lvl7pPr>
            <a:lvl8pPr marL="0" algn="r">
              <a:defRPr sz="1000" b="1">
                <a:solidFill>
                  <a:srgbClr val="777777"/>
                </a:solidFill>
              </a:defRPr>
            </a:lvl8pPr>
            <a:lvl9pPr marL="0" algn="r">
              <a:defRPr sz="1000" b="1">
                <a:solidFill>
                  <a:srgbClr val="777777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0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2400" kern="1200">
          <a:solidFill>
            <a:srgbClr val="006877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rgbClr val="777777"/>
          </a:solidFill>
          <a:latin typeface="+mn-lt"/>
          <a:ea typeface="+mn-ea"/>
          <a:cs typeface="+mn-cs"/>
        </a:defRPr>
      </a:lvl2pPr>
      <a:lvl3pPr marL="283464" indent="-283464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4pPr>
      <a:lvl5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5pPr>
      <a:lvl6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6pPr>
      <a:lvl7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7pPr>
      <a:lvl8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8pPr>
      <a:lvl9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5" userDrawn="1">
          <p15:clr>
            <a:srgbClr val="F26B43"/>
          </p15:clr>
        </p15:guide>
        <p15:guide id="2" pos="308" userDrawn="1">
          <p15:clr>
            <a:srgbClr val="F26B43"/>
          </p15:clr>
        </p15:guide>
        <p15:guide id="3" pos="925" userDrawn="1">
          <p15:clr>
            <a:srgbClr val="F26B43"/>
          </p15:clr>
        </p15:guide>
        <p15:guide id="4" pos="1112" userDrawn="1">
          <p15:clr>
            <a:srgbClr val="F26B43"/>
          </p15:clr>
        </p15:guide>
        <p15:guide id="5" pos="1729" userDrawn="1">
          <p15:clr>
            <a:srgbClr val="F26B43"/>
          </p15:clr>
        </p15:guide>
        <p15:guide id="6" pos="1917" userDrawn="1">
          <p15:clr>
            <a:srgbClr val="F26B43"/>
          </p15:clr>
        </p15:guide>
        <p15:guide id="7" pos="2535" userDrawn="1">
          <p15:clr>
            <a:srgbClr val="F26B43"/>
          </p15:clr>
        </p15:guide>
        <p15:guide id="8" pos="3343" userDrawn="1">
          <p15:clr>
            <a:srgbClr val="F26B43"/>
          </p15:clr>
        </p15:guide>
        <p15:guide id="9" pos="3533" userDrawn="1">
          <p15:clr>
            <a:srgbClr val="F26B43"/>
          </p15:clr>
        </p15:guide>
        <p15:guide id="10" pos="4151" userDrawn="1">
          <p15:clr>
            <a:srgbClr val="F26B43"/>
          </p15:clr>
        </p15:guide>
        <p15:guide id="11" pos="7373" userDrawn="1">
          <p15:clr>
            <a:srgbClr val="F26B43"/>
          </p15:clr>
        </p15:guide>
        <p15:guide id="12" pos="4341" userDrawn="1">
          <p15:clr>
            <a:srgbClr val="F26B43"/>
          </p15:clr>
        </p15:guide>
        <p15:guide id="13" pos="4955" userDrawn="1">
          <p15:clr>
            <a:srgbClr val="F26B43"/>
          </p15:clr>
        </p15:guide>
        <p15:guide id="14" pos="5145" userDrawn="1">
          <p15:clr>
            <a:srgbClr val="F26B43"/>
          </p15:clr>
        </p15:guide>
        <p15:guide id="15" pos="5763" userDrawn="1">
          <p15:clr>
            <a:srgbClr val="F26B43"/>
          </p15:clr>
        </p15:guide>
        <p15:guide id="16" pos="6761" userDrawn="1">
          <p15:clr>
            <a:srgbClr val="F26B43"/>
          </p15:clr>
        </p15:guide>
        <p15:guide id="17" pos="6565" userDrawn="1">
          <p15:clr>
            <a:srgbClr val="F26B43"/>
          </p15:clr>
        </p15:guide>
        <p15:guide id="18" pos="5953" userDrawn="1">
          <p15:clr>
            <a:srgbClr val="F26B43"/>
          </p15:clr>
        </p15:guide>
        <p15:guide id="19" orient="horz" pos="4176" userDrawn="1">
          <p15:clr>
            <a:srgbClr val="F26B43"/>
          </p15:clr>
        </p15:guide>
        <p15:guide id="20" orient="horz" pos="38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E4CF4-3E1D-4E40-B53A-242D5912F7C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F6106AC-B58F-4EE6-90FA-751606D22C06}"/>
              </a:ext>
            </a:extLst>
          </p:cNvPr>
          <p:cNvSpPr txBox="1">
            <a:spLocks/>
          </p:cNvSpPr>
          <p:nvPr/>
        </p:nvSpPr>
        <p:spPr>
          <a:xfrm>
            <a:off x="5532755" y="6477580"/>
            <a:ext cx="48133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defRPr sz="10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defRPr sz="10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defRPr sz="10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defRPr sz="10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5pPr>
            <a:lvl6pPr marL="0" algn="l" defTabSz="457200" rtl="0" eaLnBrk="1" latinLnBrk="0" hangingPunct="1">
              <a:defRPr sz="10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6pPr>
            <a:lvl7pPr marL="0" algn="l" defTabSz="457200" rtl="0" eaLnBrk="1" latinLnBrk="0" hangingPunct="1">
              <a:defRPr sz="10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7pPr>
            <a:lvl8pPr marL="0" algn="l" defTabSz="457200" rtl="0" eaLnBrk="1" latinLnBrk="0" hangingPunct="1">
              <a:defRPr sz="10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0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Good Health Is Good Business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43708611-DDCF-4237-89E2-9B589FA0A900}"/>
              </a:ext>
            </a:extLst>
          </p:cNvPr>
          <p:cNvSpPr txBox="1">
            <a:spLocks/>
          </p:cNvSpPr>
          <p:nvPr/>
        </p:nvSpPr>
        <p:spPr>
          <a:xfrm>
            <a:off x="10619509" y="6389528"/>
            <a:ext cx="1205937" cy="1049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57600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7.14.22</a:t>
            </a:r>
          </a:p>
        </p:txBody>
      </p:sp>
      <p:sp>
        <p:nvSpPr>
          <p:cNvPr id="10" name="Title 25">
            <a:extLst>
              <a:ext uri="{FF2B5EF4-FFF2-40B4-BE49-F238E27FC236}">
                <a16:creationId xmlns:a16="http://schemas.microsoft.com/office/drawing/2014/main" id="{1AF50ED0-C24F-4D18-9B41-381302497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/>
          <a:lstStyle/>
          <a:p>
            <a:r>
              <a:rPr lang="en-US" dirty="0"/>
              <a:t>To take the next step…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D248C3EB-F2D6-410E-9DD5-4FDF2811C0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64826" y="2074830"/>
            <a:ext cx="5013832" cy="38591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777777"/>
                </a:solidFill>
                <a:effectLst/>
              </a:rPr>
              <a:t>Find out if you meet the criteria fo</a:t>
            </a:r>
            <a:r>
              <a:rPr lang="en-US" sz="2000" dirty="0">
                <a:solidFill>
                  <a:srgbClr val="777777"/>
                </a:solidFill>
              </a:rPr>
              <a:t>r our </a:t>
            </a:r>
            <a:r>
              <a:rPr lang="en-US" sz="2000" b="0" i="0" dirty="0">
                <a:solidFill>
                  <a:srgbClr val="777777"/>
                </a:solidFill>
                <a:effectLst/>
              </a:rPr>
              <a:t>surgical weight loss or </a:t>
            </a:r>
            <a:r>
              <a:rPr lang="en-US" sz="2000" dirty="0">
                <a:solidFill>
                  <a:srgbClr val="777777"/>
                </a:solidFill>
              </a:rPr>
              <a:t>medical </a:t>
            </a:r>
            <a:r>
              <a:rPr lang="en-US" sz="2000" b="0" i="0" dirty="0">
                <a:solidFill>
                  <a:srgbClr val="777777"/>
                </a:solidFill>
                <a:effectLst/>
              </a:rPr>
              <a:t>weight management program.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777777"/>
                </a:solidFill>
                <a:effectLst/>
              </a:rPr>
              <a:t>Connect with experts who guide you through each step of your weight loss journey.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77777"/>
                </a:solidFill>
              </a:rPr>
              <a:t>View online information sessions that help you understand what to expect, and when you’re ready, what to do next.</a:t>
            </a:r>
            <a:endParaRPr lang="en-US" b="1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3251640A-2E6E-408C-A230-BB3B23442A1F}"/>
              </a:ext>
            </a:extLst>
          </p:cNvPr>
          <p:cNvSpPr txBox="1">
            <a:spLocks/>
          </p:cNvSpPr>
          <p:nvPr/>
        </p:nvSpPr>
        <p:spPr>
          <a:xfrm>
            <a:off x="3318933" y="2064704"/>
            <a:ext cx="2711217" cy="16380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2400" kern="1200">
                <a:solidFill>
                  <a:srgbClr val="006877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2pPr>
            <a:lvl3pPr marL="283464" indent="-28346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4pPr>
            <a:lvl5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For individuals who need to lose just a few pounds or for those at high risk of obesity-related diseases, we can help.</a:t>
            </a:r>
          </a:p>
        </p:txBody>
      </p:sp>
      <p:pic>
        <p:nvPicPr>
          <p:cNvPr id="5" name="Picture 4" descr="A picture containing text, businesscard, envelope&#10;&#10;Description automatically generated">
            <a:extLst>
              <a:ext uri="{FF2B5EF4-FFF2-40B4-BE49-F238E27FC236}">
                <a16:creationId xmlns:a16="http://schemas.microsoft.com/office/drawing/2014/main" id="{22BE7823-EDF0-4724-B466-A182ED203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9" y="1873114"/>
            <a:ext cx="2560284" cy="256028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D774962-DEF0-416E-B352-6FBC7EF7607F}"/>
              </a:ext>
            </a:extLst>
          </p:cNvPr>
          <p:cNvGrpSpPr/>
          <p:nvPr/>
        </p:nvGrpSpPr>
        <p:grpSpPr>
          <a:xfrm>
            <a:off x="493775" y="4630709"/>
            <a:ext cx="5737691" cy="1277453"/>
            <a:chOff x="493776" y="4314617"/>
            <a:chExt cx="5455468" cy="127745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042C9C-47BF-485B-A152-075706AF374A}"/>
                </a:ext>
              </a:extLst>
            </p:cNvPr>
            <p:cNvSpPr/>
            <p:nvPr/>
          </p:nvSpPr>
          <p:spPr>
            <a:xfrm>
              <a:off x="493776" y="4314617"/>
              <a:ext cx="5455468" cy="1277453"/>
            </a:xfrm>
            <a:prstGeom prst="rect">
              <a:avLst/>
            </a:prstGeom>
            <a:solidFill>
              <a:srgbClr val="E87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8772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F6A65D-425E-4BF6-B6FA-F786A0D3726B}"/>
                </a:ext>
              </a:extLst>
            </p:cNvPr>
            <p:cNvSpPr txBox="1"/>
            <p:nvPr/>
          </p:nvSpPr>
          <p:spPr>
            <a:xfrm>
              <a:off x="607462" y="4598341"/>
              <a:ext cx="510471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200" b="1">
                  <a:solidFill>
                    <a:schemeClr val="bg1"/>
                  </a:solidFill>
                </a:rPr>
                <a:t>NorthernLightHealth</a:t>
              </a:r>
              <a:r>
                <a:rPr lang="en-US" sz="2200" b="1" dirty="0">
                  <a:solidFill>
                    <a:schemeClr val="bg1"/>
                  </a:solidFill>
                </a:rPr>
                <a:t>.org/</a:t>
              </a:r>
              <a:r>
                <a:rPr lang="en-US" sz="2200" b="1" dirty="0" err="1">
                  <a:solidFill>
                    <a:schemeClr val="bg1"/>
                  </a:solidFill>
                </a:rPr>
                <a:t>EMMCWeightLoss</a:t>
              </a:r>
              <a:br>
                <a:rPr lang="en-US" sz="2200" b="1" dirty="0">
                  <a:solidFill>
                    <a:schemeClr val="bg1"/>
                  </a:solidFill>
                </a:rPr>
              </a:br>
              <a:r>
                <a:rPr lang="en-US" sz="2200" dirty="0">
                  <a:solidFill>
                    <a:schemeClr val="bg1"/>
                  </a:solidFill>
                </a:rPr>
                <a:t>or call Sara Stanton at 207.973.4940.</a:t>
              </a:r>
              <a:endParaRPr lang="en-US" sz="2200" b="0" i="0" dirty="0">
                <a:solidFill>
                  <a:schemeClr val="bg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351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lh_colors_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877"/>
      </a:accent1>
      <a:accent2>
        <a:srgbClr val="19909B"/>
      </a:accent2>
      <a:accent3>
        <a:srgbClr val="4CA585"/>
      </a:accent3>
      <a:accent4>
        <a:srgbClr val="8CAC17"/>
      </a:accent4>
      <a:accent5>
        <a:srgbClr val="E87722"/>
      </a:accent5>
      <a:accent6>
        <a:srgbClr val="FFB6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80C20225-E212-D340-A872-2EB8DD68A32F}" vid="{83671BBB-7E79-D64E-A75B-F5BD99D322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nlh_ppt_std_16x9_180130 (1)</Template>
  <TotalTime>13099</TotalTime>
  <Words>105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To take the next step…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Abbott, Lanie</dc:creator>
  <cp:lastModifiedBy>Currier, Kris</cp:lastModifiedBy>
  <cp:revision>376</cp:revision>
  <dcterms:created xsi:type="dcterms:W3CDTF">2020-06-05T17:04:22Z</dcterms:created>
  <dcterms:modified xsi:type="dcterms:W3CDTF">2022-07-12T14:54:04Z</dcterms:modified>
</cp:coreProperties>
</file>